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58" r:id="rId6"/>
    <p:sldId id="257" r:id="rId7"/>
    <p:sldId id="261" r:id="rId8"/>
    <p:sldId id="262" r:id="rId9"/>
    <p:sldId id="274" r:id="rId10"/>
    <p:sldId id="267" r:id="rId11"/>
    <p:sldId id="277" r:id="rId12"/>
    <p:sldId id="263" r:id="rId13"/>
    <p:sldId id="278" r:id="rId14"/>
    <p:sldId id="269" r:id="rId15"/>
    <p:sldId id="272" r:id="rId16"/>
    <p:sldId id="271" r:id="rId17"/>
    <p:sldId id="276" r:id="rId18"/>
    <p:sldId id="260" r:id="rId19"/>
    <p:sldId id="265"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91" autoAdjust="0"/>
  </p:normalViewPr>
  <p:slideViewPr>
    <p:cSldViewPr snapToGrid="0" showGuides="1">
      <p:cViewPr varScale="1">
        <p:scale>
          <a:sx n="114" d="100"/>
          <a:sy n="114" d="100"/>
        </p:scale>
        <p:origin x="414" y="10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7/31/2023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7/31/2023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dirty="0"/>
              <a:t>Click icon to add picture</a:t>
            </a:r>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dirty="0"/>
              <a:t>Click icon to add picture</a:t>
            </a:r>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dirty="0"/>
              <a:t>Click icon to add picture</a:t>
            </a:r>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dirty="0"/>
              <a:t>Click icon to add chart</a:t>
            </a: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dirty="0"/>
              <a:t>Click icon to add table</a:t>
            </a: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dirty="0"/>
              <a:t>Click icon to add media</a:t>
            </a: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kwlayton1/Project1/tree/main" TargetMode="External"/><Relationship Id="rId2" Type="http://schemas.openxmlformats.org/officeDocument/2006/relationships/hyperlink" Target="https://open-meteo.com/"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2018 - 2020</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 Wasatch Wildlife</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sz="2000" dirty="0"/>
              <a:t>Jesse Eng, Katherine Layton, Charlie Smoot and Richard Thomas</a:t>
            </a:r>
            <a:endParaRPr lang="ru-RU" sz="2000"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41248" y="481071"/>
            <a:ext cx="5914643" cy="1300779"/>
          </a:xfrm>
        </p:spPr>
        <p:txBody>
          <a:bodyPr>
            <a:normAutofit fontScale="90000"/>
          </a:bodyPr>
          <a:lstStyle/>
          <a:p>
            <a:r>
              <a:rPr lang="en-US" dirty="0"/>
              <a:t>Weather Data Summary</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41248" y="2406849"/>
            <a:ext cx="5288963" cy="2588637"/>
          </a:xfrm>
        </p:spPr>
        <p:txBody>
          <a:bodyPr/>
          <a:lstStyle/>
          <a:p>
            <a:r>
              <a:rPr lang="en-US" dirty="0"/>
              <a:t>Utilizing Open-Meteo API we collected historical weather data for each date that an animal was observed. This data included temperature, precipitation, weather type and  sunrise/sunset data</a:t>
            </a:r>
          </a:p>
          <a:p>
            <a:r>
              <a:rPr lang="en-US" dirty="0"/>
              <a:t>We merged the wildlife and weather data using the date of observation.</a:t>
            </a:r>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1112991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2349281" y="328153"/>
            <a:ext cx="8085133" cy="791346"/>
          </a:xfrm>
        </p:spPr>
        <p:txBody>
          <a:bodyPr>
            <a:normAutofit/>
          </a:bodyPr>
          <a:lstStyle/>
          <a:p>
            <a:r>
              <a:rPr lang="en-US" dirty="0"/>
              <a:t>Temp vs Wildlife</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990176" y="1230395"/>
            <a:ext cx="2828658" cy="4538016"/>
          </a:xfrm>
        </p:spPr>
        <p:txBody>
          <a:bodyPr/>
          <a:lstStyle/>
          <a:p>
            <a:r>
              <a:rPr lang="en-US" sz="2800" b="1" dirty="0">
                <a:solidFill>
                  <a:srgbClr val="F7F1E4"/>
                </a:solidFill>
              </a:rPr>
              <a:t>Key Conclusions</a:t>
            </a:r>
            <a:br>
              <a:rPr lang="en-US" dirty="0">
                <a:solidFill>
                  <a:srgbClr val="F7F1E4"/>
                </a:solidFill>
              </a:rPr>
            </a:br>
            <a:endParaRPr lang="en-US" dirty="0">
              <a:solidFill>
                <a:srgbClr val="F7F1E4"/>
              </a:solidFill>
            </a:endParaRPr>
          </a:p>
          <a:p>
            <a:pPr marL="342900" indent="-342900">
              <a:buFont typeface="Arial" panose="020B0604020202020204" pitchFamily="34" charset="0"/>
              <a:buChar char="•"/>
            </a:pPr>
            <a:r>
              <a:rPr lang="en-US" sz="2000" dirty="0">
                <a:solidFill>
                  <a:srgbClr val="F7F1E4"/>
                </a:solidFill>
              </a:rPr>
              <a:t>Mule Deer</a:t>
            </a:r>
          </a:p>
          <a:p>
            <a:pPr marL="800100" lvl="1" indent="-342900">
              <a:buFont typeface="Arial" panose="020B0604020202020204" pitchFamily="34" charset="0"/>
              <a:buChar char="•"/>
            </a:pPr>
            <a:r>
              <a:rPr lang="en-US" sz="1400" dirty="0">
                <a:solidFill>
                  <a:srgbClr val="F7F1E4"/>
                </a:solidFill>
              </a:rPr>
              <a:t>Highest R² of all observed animals</a:t>
            </a:r>
          </a:p>
          <a:p>
            <a:pPr marL="342900" indent="-342900">
              <a:buFont typeface="Arial" panose="020B0604020202020204" pitchFamily="34" charset="0"/>
              <a:buChar char="•"/>
            </a:pPr>
            <a:r>
              <a:rPr lang="en-US" sz="2000" dirty="0">
                <a:solidFill>
                  <a:srgbClr val="F7F1E4"/>
                </a:solidFill>
              </a:rPr>
              <a:t>Humans</a:t>
            </a:r>
          </a:p>
          <a:p>
            <a:pPr marL="800100" lvl="1" indent="-342900">
              <a:buFont typeface="Arial" panose="020B0604020202020204" pitchFamily="34" charset="0"/>
              <a:buChar char="•"/>
            </a:pPr>
            <a:r>
              <a:rPr lang="en-US" sz="1400" dirty="0">
                <a:solidFill>
                  <a:srgbClr val="F7F1E4"/>
                </a:solidFill>
              </a:rPr>
              <a:t>Human counts don’t increase significantly until ~40° F</a:t>
            </a:r>
          </a:p>
          <a:p>
            <a:pPr marL="342900" indent="-342900">
              <a:buFont typeface="Arial" panose="020B0604020202020204" pitchFamily="34" charset="0"/>
              <a:buChar char="•"/>
            </a:pPr>
            <a:r>
              <a:rPr lang="en-US" sz="2000" dirty="0">
                <a:solidFill>
                  <a:srgbClr val="F7F1E4"/>
                </a:solidFill>
              </a:rPr>
              <a:t>Moose</a:t>
            </a:r>
          </a:p>
          <a:p>
            <a:pPr marL="800100" lvl="1" indent="-342900">
              <a:buFont typeface="Arial" panose="020B0604020202020204" pitchFamily="34" charset="0"/>
              <a:buChar char="•"/>
            </a:pPr>
            <a:r>
              <a:rPr lang="en-US" sz="1400" dirty="0">
                <a:solidFill>
                  <a:srgbClr val="F7F1E4"/>
                </a:solidFill>
              </a:rPr>
              <a:t>Zero correlation to temperature</a:t>
            </a:r>
          </a:p>
          <a:p>
            <a:pPr marL="342900" indent="-342900">
              <a:buFont typeface="Arial" panose="020B0604020202020204" pitchFamily="34" charset="0"/>
              <a:buChar char="•"/>
            </a:pPr>
            <a:r>
              <a:rPr lang="en-US" sz="2000" dirty="0">
                <a:solidFill>
                  <a:srgbClr val="F7F1E4"/>
                </a:solidFill>
              </a:rPr>
              <a:t>Black Bear</a:t>
            </a:r>
          </a:p>
          <a:p>
            <a:pPr marL="800100" lvl="1" indent="-342900">
              <a:buFont typeface="Arial" panose="020B0604020202020204" pitchFamily="34" charset="0"/>
              <a:buChar char="•"/>
            </a:pPr>
            <a:r>
              <a:rPr lang="en-US" sz="1400" dirty="0">
                <a:solidFill>
                  <a:srgbClr val="F7F1E4"/>
                </a:solidFill>
              </a:rPr>
              <a:t>Predominantly not  seen until ~50° F (hibernation?)</a:t>
            </a:r>
          </a:p>
          <a:p>
            <a:endParaRPr lang="en-US" dirty="0"/>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8" name="Picture 7">
            <a:extLst>
              <a:ext uri="{FF2B5EF4-FFF2-40B4-BE49-F238E27FC236}">
                <a16:creationId xmlns:a16="http://schemas.microsoft.com/office/drawing/2014/main" id="{FF8BABFD-3563-5727-BEBA-FC4BD571A8EB}"/>
              </a:ext>
            </a:extLst>
          </p:cNvPr>
          <p:cNvPicPr>
            <a:picLocks noChangeAspect="1"/>
          </p:cNvPicPr>
          <p:nvPr/>
        </p:nvPicPr>
        <p:blipFill>
          <a:blip r:embed="rId2"/>
          <a:stretch>
            <a:fillRect/>
          </a:stretch>
        </p:blipFill>
        <p:spPr>
          <a:xfrm>
            <a:off x="226178" y="1230395"/>
            <a:ext cx="8529663" cy="4667066"/>
          </a:xfrm>
          <a:prstGeom prst="rect">
            <a:avLst/>
          </a:prstGeom>
        </p:spPr>
      </p:pic>
      <p:pic>
        <p:nvPicPr>
          <p:cNvPr id="12" name="Graphic 11" descr="Star with solid fill">
            <a:extLst>
              <a:ext uri="{FF2B5EF4-FFF2-40B4-BE49-F238E27FC236}">
                <a16:creationId xmlns:a16="http://schemas.microsoft.com/office/drawing/2014/main" id="{C096694D-B4F1-A681-16FE-5CAE4083B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4480" y="1295400"/>
            <a:ext cx="411480" cy="411480"/>
          </a:xfrm>
          <a:prstGeom prst="rect">
            <a:avLst/>
          </a:prstGeom>
        </p:spPr>
      </p:pic>
      <p:pic>
        <p:nvPicPr>
          <p:cNvPr id="13" name="Graphic 12" descr="Star with solid fill">
            <a:extLst>
              <a:ext uri="{FF2B5EF4-FFF2-40B4-BE49-F238E27FC236}">
                <a16:creationId xmlns:a16="http://schemas.microsoft.com/office/drawing/2014/main" id="{EECAB8C9-E68E-B70A-298D-80493B99B6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9960" y="1379220"/>
            <a:ext cx="411480" cy="411480"/>
          </a:xfrm>
          <a:prstGeom prst="rect">
            <a:avLst/>
          </a:prstGeom>
        </p:spPr>
      </p:pic>
      <p:pic>
        <p:nvPicPr>
          <p:cNvPr id="14" name="Graphic 13" descr="Star with solid fill">
            <a:extLst>
              <a:ext uri="{FF2B5EF4-FFF2-40B4-BE49-F238E27FC236}">
                <a16:creationId xmlns:a16="http://schemas.microsoft.com/office/drawing/2014/main" id="{6C5C8249-B434-A792-638C-255B1E043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4361" y="2476500"/>
            <a:ext cx="411480" cy="411480"/>
          </a:xfrm>
          <a:prstGeom prst="rect">
            <a:avLst/>
          </a:prstGeom>
        </p:spPr>
      </p:pic>
      <p:pic>
        <p:nvPicPr>
          <p:cNvPr id="15" name="Graphic 14" descr="Star with solid fill">
            <a:extLst>
              <a:ext uri="{FF2B5EF4-FFF2-40B4-BE49-F238E27FC236}">
                <a16:creationId xmlns:a16="http://schemas.microsoft.com/office/drawing/2014/main" id="{3756245A-57DE-6D9B-1C9A-D024D5B55A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8221" y="4808220"/>
            <a:ext cx="411480" cy="411480"/>
          </a:xfrm>
          <a:prstGeom prst="rect">
            <a:avLst/>
          </a:prstGeom>
        </p:spPr>
      </p:pic>
    </p:spTree>
    <p:extLst>
      <p:ext uri="{BB962C8B-B14F-4D97-AF65-F5344CB8AC3E}">
        <p14:creationId xmlns:p14="http://schemas.microsoft.com/office/powerpoint/2010/main" val="3239347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2349281" y="328153"/>
            <a:ext cx="8085133" cy="791346"/>
          </a:xfrm>
        </p:spPr>
        <p:txBody>
          <a:bodyPr>
            <a:normAutofit/>
          </a:bodyPr>
          <a:lstStyle/>
          <a:p>
            <a:r>
              <a:rPr lang="en-US" dirty="0"/>
              <a:t>Rain vs Wildlife</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9020085" y="1431852"/>
            <a:ext cx="2828658" cy="4538016"/>
          </a:xfrm>
        </p:spPr>
        <p:txBody>
          <a:bodyPr/>
          <a:lstStyle/>
          <a:p>
            <a:r>
              <a:rPr lang="en-US" sz="2800" dirty="0">
                <a:solidFill>
                  <a:srgbClr val="F7F1E4"/>
                </a:solidFill>
              </a:rPr>
              <a:t>Key Conclusions</a:t>
            </a:r>
            <a:br>
              <a:rPr lang="en-US" sz="2800" dirty="0">
                <a:solidFill>
                  <a:srgbClr val="F7F1E4"/>
                </a:solidFill>
              </a:rPr>
            </a:br>
            <a:endParaRPr lang="en-US" sz="2800" dirty="0">
              <a:solidFill>
                <a:srgbClr val="F7F1E4"/>
              </a:solidFill>
            </a:endParaRPr>
          </a:p>
          <a:p>
            <a:pPr marL="342900" indent="-342900">
              <a:buFont typeface="Arial" panose="020B0604020202020204" pitchFamily="34" charset="0"/>
              <a:buChar char="•"/>
            </a:pPr>
            <a:r>
              <a:rPr lang="en-US" sz="2000" dirty="0">
                <a:solidFill>
                  <a:srgbClr val="F7F1E4"/>
                </a:solidFill>
              </a:rPr>
              <a:t>Overall</a:t>
            </a:r>
          </a:p>
          <a:p>
            <a:pPr marL="800100" lvl="1" indent="-342900">
              <a:buFont typeface="Arial" panose="020B0604020202020204" pitchFamily="34" charset="0"/>
              <a:buChar char="•"/>
            </a:pPr>
            <a:r>
              <a:rPr lang="en-US" sz="1400" dirty="0">
                <a:solidFill>
                  <a:srgbClr val="F7F1E4"/>
                </a:solidFill>
              </a:rPr>
              <a:t>Rain has minimal impact to animal counts</a:t>
            </a:r>
          </a:p>
          <a:p>
            <a:pPr marL="342900" indent="-342900">
              <a:buFont typeface="Arial" panose="020B0604020202020204" pitchFamily="34" charset="0"/>
              <a:buChar char="•"/>
            </a:pPr>
            <a:r>
              <a:rPr lang="en-US" sz="2000" dirty="0">
                <a:solidFill>
                  <a:srgbClr val="F7F1E4"/>
                </a:solidFill>
              </a:rPr>
              <a:t>Humans</a:t>
            </a:r>
          </a:p>
          <a:p>
            <a:pPr marL="800100" lvl="1" indent="-342900">
              <a:buFont typeface="Arial" panose="020B0604020202020204" pitchFamily="34" charset="0"/>
              <a:buChar char="•"/>
            </a:pPr>
            <a:r>
              <a:rPr lang="en-US" sz="1400" dirty="0">
                <a:solidFill>
                  <a:srgbClr val="F7F1E4"/>
                </a:solidFill>
              </a:rPr>
              <a:t>Less humans when there is more rain reported</a:t>
            </a:r>
          </a:p>
          <a:p>
            <a:pPr marL="342900" indent="-342900">
              <a:buFont typeface="Arial" panose="020B0604020202020204" pitchFamily="34" charset="0"/>
              <a:buChar char="•"/>
            </a:pPr>
            <a:r>
              <a:rPr lang="en-US" sz="2000" dirty="0">
                <a:solidFill>
                  <a:srgbClr val="F7F1E4"/>
                </a:solidFill>
              </a:rPr>
              <a:t>Muskrat</a:t>
            </a:r>
          </a:p>
          <a:p>
            <a:pPr marL="800100" lvl="1" indent="-342900">
              <a:buFont typeface="Arial" panose="020B0604020202020204" pitchFamily="34" charset="0"/>
              <a:buChar char="•"/>
            </a:pPr>
            <a:r>
              <a:rPr lang="en-US" sz="1400" dirty="0">
                <a:solidFill>
                  <a:srgbClr val="F7F1E4"/>
                </a:solidFill>
              </a:rPr>
              <a:t>Increase in muskrat observations when rain totals increase</a:t>
            </a:r>
          </a:p>
          <a:p>
            <a:pPr marL="342900" indent="-342900">
              <a:buFont typeface="Arial" panose="020B0604020202020204" pitchFamily="34" charset="0"/>
              <a:buChar char="•"/>
            </a:pPr>
            <a:r>
              <a:rPr lang="en-US" sz="2000" dirty="0">
                <a:solidFill>
                  <a:srgbClr val="F7F1E4"/>
                </a:solidFill>
              </a:rPr>
              <a:t>Uintah Ground Squirrel</a:t>
            </a:r>
          </a:p>
          <a:p>
            <a:pPr marL="800100" lvl="1" indent="-342900">
              <a:buFont typeface="Arial" panose="020B0604020202020204" pitchFamily="34" charset="0"/>
              <a:buChar char="•"/>
            </a:pPr>
            <a:r>
              <a:rPr lang="en-US" sz="1400" dirty="0">
                <a:solidFill>
                  <a:srgbClr val="F7F1E4"/>
                </a:solidFill>
              </a:rPr>
              <a:t>Highest R² of rain observations</a:t>
            </a:r>
          </a:p>
          <a:p>
            <a:pPr lvl="1"/>
            <a:endParaRPr lang="en-US" dirty="0">
              <a:solidFill>
                <a:srgbClr val="F7F1E4"/>
              </a:solidFill>
            </a:endParaRPr>
          </a:p>
          <a:p>
            <a:endParaRPr lang="en-US" dirty="0">
              <a:solidFill>
                <a:srgbClr val="F7F1E4"/>
              </a:solidFill>
            </a:endParaRP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pic>
        <p:nvPicPr>
          <p:cNvPr id="6" name="Picture 5">
            <a:extLst>
              <a:ext uri="{FF2B5EF4-FFF2-40B4-BE49-F238E27FC236}">
                <a16:creationId xmlns:a16="http://schemas.microsoft.com/office/drawing/2014/main" id="{8C19AD04-4B22-1F30-27AE-556DD5535A9D}"/>
              </a:ext>
            </a:extLst>
          </p:cNvPr>
          <p:cNvPicPr>
            <a:picLocks noChangeAspect="1"/>
          </p:cNvPicPr>
          <p:nvPr/>
        </p:nvPicPr>
        <p:blipFill>
          <a:blip r:embed="rId2"/>
          <a:stretch>
            <a:fillRect/>
          </a:stretch>
        </p:blipFill>
        <p:spPr>
          <a:xfrm>
            <a:off x="268115" y="1431852"/>
            <a:ext cx="8559691" cy="4686632"/>
          </a:xfrm>
          <a:prstGeom prst="rect">
            <a:avLst/>
          </a:prstGeom>
        </p:spPr>
      </p:pic>
      <p:pic>
        <p:nvPicPr>
          <p:cNvPr id="7" name="Graphic 6" descr="Star with solid fill">
            <a:extLst>
              <a:ext uri="{FF2B5EF4-FFF2-40B4-BE49-F238E27FC236}">
                <a16:creationId xmlns:a16="http://schemas.microsoft.com/office/drawing/2014/main" id="{A281C214-B15D-A737-862B-2267DA72B5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5600" y="3855720"/>
            <a:ext cx="411480" cy="411480"/>
          </a:xfrm>
          <a:prstGeom prst="rect">
            <a:avLst/>
          </a:prstGeom>
        </p:spPr>
      </p:pic>
      <p:pic>
        <p:nvPicPr>
          <p:cNvPr id="9" name="Graphic 8" descr="Star with solid fill">
            <a:extLst>
              <a:ext uri="{FF2B5EF4-FFF2-40B4-BE49-F238E27FC236}">
                <a16:creationId xmlns:a16="http://schemas.microsoft.com/office/drawing/2014/main" id="{5841C5C9-8241-314F-B11C-7293AB6143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5640" y="3863340"/>
            <a:ext cx="411480" cy="411480"/>
          </a:xfrm>
          <a:prstGeom prst="rect">
            <a:avLst/>
          </a:prstGeom>
        </p:spPr>
      </p:pic>
      <p:pic>
        <p:nvPicPr>
          <p:cNvPr id="10" name="Graphic 9" descr="Star with solid fill">
            <a:extLst>
              <a:ext uri="{FF2B5EF4-FFF2-40B4-BE49-F238E27FC236}">
                <a16:creationId xmlns:a16="http://schemas.microsoft.com/office/drawing/2014/main" id="{5E5EEAD4-A7A4-77B3-5063-205D27977D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4960" y="1508760"/>
            <a:ext cx="411480" cy="411480"/>
          </a:xfrm>
          <a:prstGeom prst="rect">
            <a:avLst/>
          </a:prstGeom>
        </p:spPr>
      </p:pic>
    </p:spTree>
    <p:extLst>
      <p:ext uri="{BB962C8B-B14F-4D97-AF65-F5344CB8AC3E}">
        <p14:creationId xmlns:p14="http://schemas.microsoft.com/office/powerpoint/2010/main" val="397975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739778"/>
            <a:ext cx="4057923" cy="1995606"/>
          </a:xfrm>
        </p:spPr>
        <p:txBody>
          <a:bodyPr>
            <a:normAutofit/>
          </a:bodyPr>
          <a:lstStyle/>
          <a:p>
            <a:r>
              <a:rPr lang="en-US" sz="3200" dirty="0"/>
              <a:t>Do Animal Groups Prefer Specific Weather Types?</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41248" y="3359238"/>
            <a:ext cx="4057923" cy="2619463"/>
          </a:xfrm>
        </p:spPr>
        <p:txBody>
          <a:bodyPr/>
          <a:lstStyle/>
          <a:p>
            <a:r>
              <a:rPr lang="en-US" sz="2000" dirty="0"/>
              <a:t>Primates – Humans</a:t>
            </a:r>
          </a:p>
          <a:p>
            <a:r>
              <a:rPr lang="en-US" sz="2000" dirty="0"/>
              <a:t>Cetartiodactyla – Elk, Moose, Mule Deer</a:t>
            </a:r>
          </a:p>
          <a:p>
            <a:r>
              <a:rPr lang="en-US" sz="2000" dirty="0"/>
              <a:t>Carnivora – Black Bear, Coyote, Bobcat, Puma, Red Fox</a:t>
            </a:r>
          </a:p>
          <a:p>
            <a:r>
              <a:rPr lang="en-US" sz="2000" dirty="0"/>
              <a:t>Rodentia – Squirrel, Beaver, Muskrat, Porcupine</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13</a:t>
            </a:fld>
            <a:endParaRPr lang="en-US" dirty="0"/>
          </a:p>
        </p:txBody>
      </p:sp>
      <p:pic>
        <p:nvPicPr>
          <p:cNvPr id="2064" name="Picture 16">
            <a:extLst>
              <a:ext uri="{FF2B5EF4-FFF2-40B4-BE49-F238E27FC236}">
                <a16:creationId xmlns:a16="http://schemas.microsoft.com/office/drawing/2014/main" id="{3E46433A-42F0-10E9-3614-07D307B65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501" y="739777"/>
            <a:ext cx="6620206" cy="523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52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143875" y="439048"/>
            <a:ext cx="3783029" cy="1161151"/>
          </a:xfrm>
        </p:spPr>
        <p:txBody>
          <a:bodyPr>
            <a:normAutofit fontScale="90000"/>
          </a:bodyPr>
          <a:lstStyle/>
          <a:p>
            <a:pPr algn="ctr"/>
            <a:r>
              <a:rPr lang="en-US" dirty="0"/>
              <a:t>Weather vs Wildlife</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296275" y="1685924"/>
            <a:ext cx="3522559" cy="3028951"/>
          </a:xfrm>
        </p:spPr>
        <p:txBody>
          <a:bodyPr/>
          <a:lstStyle/>
          <a:p>
            <a:br>
              <a:rPr lang="en-US" dirty="0">
                <a:solidFill>
                  <a:srgbClr val="F7F1E4"/>
                </a:solidFill>
              </a:rPr>
            </a:br>
            <a:r>
              <a:rPr lang="en-US" sz="2800" dirty="0">
                <a:solidFill>
                  <a:srgbClr val="F7F1E4"/>
                </a:solidFill>
              </a:rPr>
              <a:t>Key Conclusions  </a:t>
            </a:r>
          </a:p>
          <a:p>
            <a:pPr marL="342900" indent="-342900">
              <a:buFont typeface="Arial" panose="020B0604020202020204" pitchFamily="34" charset="0"/>
              <a:buChar char="•"/>
            </a:pPr>
            <a:r>
              <a:rPr lang="en-US" sz="2000" dirty="0">
                <a:solidFill>
                  <a:srgbClr val="F7F1E4"/>
                </a:solidFill>
              </a:rPr>
              <a:t>All</a:t>
            </a:r>
          </a:p>
          <a:p>
            <a:pPr marL="800100" lvl="1" indent="-342900">
              <a:buFont typeface="Arial" panose="020B0604020202020204" pitchFamily="34" charset="0"/>
              <a:buChar char="•"/>
            </a:pPr>
            <a:r>
              <a:rPr lang="en-US" sz="1400" dirty="0">
                <a:solidFill>
                  <a:srgbClr val="F7F1E4"/>
                </a:solidFill>
              </a:rPr>
              <a:t>As weather conditions worsen most animals take shelter </a:t>
            </a:r>
          </a:p>
          <a:p>
            <a:pPr marL="342900" indent="-342900">
              <a:buFont typeface="Arial" panose="020B0604020202020204" pitchFamily="34" charset="0"/>
              <a:buChar char="•"/>
            </a:pPr>
            <a:r>
              <a:rPr lang="en-US" sz="2000" dirty="0">
                <a:solidFill>
                  <a:srgbClr val="F7F1E4"/>
                </a:solidFill>
              </a:rPr>
              <a:t>Muskrat</a:t>
            </a:r>
          </a:p>
          <a:p>
            <a:pPr marL="800100" lvl="1" indent="-342900">
              <a:buFont typeface="Arial" panose="020B0604020202020204" pitchFamily="34" charset="0"/>
              <a:buChar char="•"/>
            </a:pPr>
            <a:r>
              <a:rPr lang="en-US" sz="1400" dirty="0">
                <a:solidFill>
                  <a:srgbClr val="F7F1E4"/>
                </a:solidFill>
              </a:rPr>
              <a:t>Had the lowest R² rating when weather conditions worsen</a:t>
            </a:r>
          </a:p>
          <a:p>
            <a:pPr marL="342900" indent="-342900">
              <a:buFont typeface="Arial" panose="020B0604020202020204" pitchFamily="34" charset="0"/>
              <a:buChar char="•"/>
            </a:pPr>
            <a:r>
              <a:rPr lang="en-US" sz="1900" dirty="0">
                <a:solidFill>
                  <a:srgbClr val="F7F1E4"/>
                </a:solidFill>
              </a:rPr>
              <a:t>Moose</a:t>
            </a:r>
          </a:p>
          <a:p>
            <a:pPr marL="800100" lvl="1" indent="-342900">
              <a:buFont typeface="Arial" panose="020B0604020202020204" pitchFamily="34" charset="0"/>
              <a:buChar char="•"/>
            </a:pPr>
            <a:r>
              <a:rPr lang="en-US" sz="1400" dirty="0">
                <a:solidFill>
                  <a:srgbClr val="F7F1E4"/>
                </a:solidFill>
              </a:rPr>
              <a:t>Higher observations were seen when the weather was classified as snowy</a:t>
            </a:r>
          </a:p>
          <a:p>
            <a:endParaRPr lang="en-US" dirty="0">
              <a:solidFill>
                <a:srgbClr val="F7F1E4"/>
              </a:solidFill>
            </a:endParaRP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14</a:t>
            </a:fld>
            <a:endParaRPr lang="en-US" dirty="0"/>
          </a:p>
        </p:txBody>
      </p:sp>
      <p:pic>
        <p:nvPicPr>
          <p:cNvPr id="8198" name="Picture 6">
            <a:extLst>
              <a:ext uri="{FF2B5EF4-FFF2-40B4-BE49-F238E27FC236}">
                <a16:creationId xmlns:a16="http://schemas.microsoft.com/office/drawing/2014/main" id="{A2B904E4-AF0D-E9C6-8915-9DCF05282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96" y="239424"/>
            <a:ext cx="7745429" cy="581715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Star with solid fill">
            <a:extLst>
              <a:ext uri="{FF2B5EF4-FFF2-40B4-BE49-F238E27FC236}">
                <a16:creationId xmlns:a16="http://schemas.microsoft.com/office/drawing/2014/main" id="{683B6232-2A9B-5666-7C55-D57F1D5D5F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5390" y="3604261"/>
            <a:ext cx="411480" cy="411480"/>
          </a:xfrm>
          <a:prstGeom prst="rect">
            <a:avLst/>
          </a:prstGeom>
        </p:spPr>
      </p:pic>
      <p:pic>
        <p:nvPicPr>
          <p:cNvPr id="8" name="Graphic 7" descr="Star with solid fill">
            <a:extLst>
              <a:ext uri="{FF2B5EF4-FFF2-40B4-BE49-F238E27FC236}">
                <a16:creationId xmlns:a16="http://schemas.microsoft.com/office/drawing/2014/main" id="{94768C08-74FF-0EDC-2D8D-9CE0700BF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5390" y="2430780"/>
            <a:ext cx="411480" cy="411480"/>
          </a:xfrm>
          <a:prstGeom prst="rect">
            <a:avLst/>
          </a:prstGeom>
        </p:spPr>
      </p:pic>
    </p:spTree>
    <p:extLst>
      <p:ext uri="{BB962C8B-B14F-4D97-AF65-F5344CB8AC3E}">
        <p14:creationId xmlns:p14="http://schemas.microsoft.com/office/powerpoint/2010/main" val="2048114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2029" y="2488880"/>
            <a:ext cx="4183650" cy="454353"/>
          </a:xfrm>
        </p:spPr>
        <p:txBody>
          <a:bodyPr/>
          <a:lstStyle/>
          <a:p>
            <a:pPr algn="ctr"/>
            <a:r>
              <a:rPr lang="en-US" dirty="0"/>
              <a:t>Urbanization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152029" y="3179170"/>
            <a:ext cx="4365625" cy="2333625"/>
          </a:xfrm>
        </p:spPr>
        <p:txBody>
          <a:bodyPr>
            <a:normAutofit/>
          </a:bodyPr>
          <a:lstStyle/>
          <a:p>
            <a:r>
              <a:rPr lang="en-US" dirty="0"/>
              <a:t>There was a clear indication that urbanization affected all animals to some degree</a:t>
            </a:r>
          </a:p>
          <a:p>
            <a:r>
              <a:rPr lang="en-US" dirty="0"/>
              <a:t>After discerning Moose and Elk were most negatively affected by urbanization, we found the top five station locations they were photographed. These locations could be studied further as potential wildlife protection zones.</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619501" y="2488880"/>
            <a:ext cx="4183650" cy="454353"/>
          </a:xfrm>
        </p:spPr>
        <p:txBody>
          <a:bodyPr/>
          <a:lstStyle/>
          <a:p>
            <a:pPr algn="ctr"/>
            <a:r>
              <a:rPr lang="en-US" dirty="0"/>
              <a:t>Weather</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619501" y="3179170"/>
            <a:ext cx="4365625" cy="2333625"/>
          </a:xfrm>
        </p:spPr>
        <p:txBody>
          <a:bodyPr>
            <a:normAutofit lnSpcReduction="10000"/>
          </a:bodyPr>
          <a:lstStyle/>
          <a:p>
            <a:r>
              <a:rPr lang="en-US" dirty="0"/>
              <a:t>We have found that temperature and rain both have impacts to certain species and their activity levels throughout the day.</a:t>
            </a:r>
          </a:p>
          <a:p>
            <a:r>
              <a:rPr lang="en-US" dirty="0"/>
              <a:t>Future work that could be done on this dataset is to find a better trend line than a linear one to better describe animal activity during the day. Also, it would be interesting to get a wildlife expert to look at the data and see if it matches what they would expect for each animal.</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15</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a:xfrm>
            <a:off x="1050855" y="2604740"/>
            <a:ext cx="9914119" cy="606659"/>
          </a:xfrm>
        </p:spPr>
        <p:txBody>
          <a:bodyPr/>
          <a:lstStyle/>
          <a:p>
            <a:r>
              <a:rPr lang="en-US" sz="2400" dirty="0"/>
              <a:t>Wildlife Insights</a:t>
            </a:r>
            <a:br>
              <a:rPr lang="en-US" sz="2400" dirty="0"/>
            </a:br>
            <a:r>
              <a:rPr lang="en-US" sz="2400" dirty="0"/>
              <a:t>https://www.wildlifeinsights.org/</a:t>
            </a:r>
            <a:br>
              <a:rPr lang="en-US" sz="2400" dirty="0"/>
            </a:br>
            <a:endParaRPr lang="en-US" sz="2400" dirty="0"/>
          </a:p>
          <a:p>
            <a:r>
              <a:rPr lang="en-US" sz="2400" dirty="0"/>
              <a:t>Historical Weather</a:t>
            </a:r>
            <a:br>
              <a:rPr lang="en-US" sz="2400" dirty="0"/>
            </a:br>
            <a:r>
              <a:rPr lang="en-US" sz="2400" dirty="0">
                <a:hlinkClick r:id="rId2">
                  <a:extLst>
                    <a:ext uri="{A12FA001-AC4F-418D-AE19-62706E023703}">
                      <ahyp:hlinkClr xmlns:ahyp="http://schemas.microsoft.com/office/drawing/2018/hyperlinkcolor" val="tx"/>
                    </a:ext>
                  </a:extLst>
                </a:hlinkClick>
              </a:rPr>
              <a:t>https://open-meteo.com/</a:t>
            </a:r>
            <a:br>
              <a:rPr lang="en-US" sz="2400" dirty="0"/>
            </a:br>
            <a:endParaRPr lang="en-US" sz="2400" dirty="0"/>
          </a:p>
          <a:p>
            <a:r>
              <a:rPr lang="en-US" sz="2400" dirty="0"/>
              <a:t>Github</a:t>
            </a:r>
          </a:p>
          <a:p>
            <a:r>
              <a:rPr lang="en-US" sz="2400" dirty="0">
                <a:hlinkClick r:id="rId3">
                  <a:extLst>
                    <a:ext uri="{A12FA001-AC4F-418D-AE19-62706E023703}">
                      <ahyp:hlinkClr xmlns:ahyp="http://schemas.microsoft.com/office/drawing/2018/hyperlinkcolor" val="tx"/>
                    </a:ext>
                  </a:extLst>
                </a:hlinkClick>
              </a:rPr>
              <a:t>https://github.com/kwlayton1/Project1/tree/main</a:t>
            </a:r>
            <a:endParaRPr lang="en-US" sz="2400" dirty="0"/>
          </a:p>
          <a:p>
            <a:br>
              <a:rPr lang="en-US" sz="2800" dirty="0"/>
            </a:br>
            <a:endParaRPr lang="en-US" sz="2800" dirty="0"/>
          </a:p>
          <a:p>
            <a:endParaRPr lang="en-US" dirty="0"/>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10086" y="495300"/>
            <a:ext cx="5765974" cy="1325880"/>
          </a:xfrm>
        </p:spPr>
        <p:txBody>
          <a:bodyPr>
            <a:noAutofit/>
          </a:bodyPr>
          <a:lstStyle/>
          <a:p>
            <a:r>
              <a:rPr lang="en-US" sz="4500" dirty="0"/>
              <a:t>Wildlife Data Summary</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normAutofit fontScale="77500" lnSpcReduction="20000"/>
          </a:bodyPr>
          <a:lstStyle/>
          <a:p>
            <a:r>
              <a:rPr lang="en-US" dirty="0"/>
              <a:t>Data from Wildlife Insights – a non-profit organization that puts motion triggered cameras into the wilderness for identification of animals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lstStyle/>
          <a:p>
            <a:r>
              <a:rPr lang="en-US" dirty="0"/>
              <a:t>Each data point is an observation of an animal species, location, date and time.</a:t>
            </a:r>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3330429"/>
            <a:ext cx="10509250" cy="1253587"/>
          </a:xfrm>
        </p:spPr>
        <p:txBody>
          <a:bodyPr>
            <a:normAutofit fontScale="90000"/>
          </a:bodyPr>
          <a:lstStyle/>
          <a:p>
            <a:r>
              <a:rPr lang="en-US" dirty="0"/>
              <a:t>How does human urbanization affect wildlife in the Wasatch?</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43438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1029146" y="1527005"/>
            <a:ext cx="4357688" cy="1325563"/>
          </a:xfrm>
        </p:spPr>
        <p:txBody>
          <a:bodyPr>
            <a:normAutofit fontScale="90000"/>
          </a:bodyPr>
          <a:lstStyle/>
          <a:p>
            <a:r>
              <a:rPr lang="en-US" dirty="0"/>
              <a:t>Urban vs Wild Data</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1032194" y="3359239"/>
            <a:ext cx="4357688" cy="2252574"/>
          </a:xfrm>
        </p:spPr>
        <p:txBody>
          <a:bodyPr/>
          <a:lstStyle/>
          <a:p>
            <a:r>
              <a:rPr lang="en-US" sz="2000" dirty="0"/>
              <a:t>Null hypothesis – There is no significant difference in animal frequencies between urban and wild settings.</a:t>
            </a:r>
          </a:p>
          <a:p>
            <a:r>
              <a:rPr lang="en-US" sz="2000" dirty="0"/>
              <a:t>T-test result – p value = .553</a:t>
            </a:r>
          </a:p>
          <a:p>
            <a:r>
              <a:rPr lang="en-US" sz="2000" dirty="0"/>
              <a:t>This is to say there is not a significant difference between urban and wild settings for animals overall.</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4</a:t>
            </a:fld>
            <a:endParaRPr lang="en-US" dirty="0"/>
          </a:p>
        </p:txBody>
      </p:sp>
      <p:pic>
        <p:nvPicPr>
          <p:cNvPr id="1028" name="Picture 4">
            <a:extLst>
              <a:ext uri="{FF2B5EF4-FFF2-40B4-BE49-F238E27FC236}">
                <a16:creationId xmlns:a16="http://schemas.microsoft.com/office/drawing/2014/main" id="{8913CAE3-07DD-F00A-29BE-D849AFE91282}"/>
              </a:ext>
            </a:extLst>
          </p:cNvPr>
          <p:cNvPicPr>
            <a:picLocks noGrp="1" noChangeAspect="1" noChangeArrowheads="1"/>
          </p:cNvPicPr>
          <p:nvPr>
            <p:ph type="chart" sz="quarter" idx="32"/>
          </p:nvPr>
        </p:nvPicPr>
        <p:blipFill>
          <a:blip r:embed="rId2">
            <a:extLst>
              <a:ext uri="{28A0092B-C50C-407E-A947-70E740481C1C}">
                <a14:useLocalDpi xmlns:a14="http://schemas.microsoft.com/office/drawing/2010/main" val="0"/>
              </a:ext>
            </a:extLst>
          </a:blip>
          <a:srcRect/>
          <a:stretch>
            <a:fillRect/>
          </a:stretch>
        </p:blipFill>
        <p:spPr bwMode="auto">
          <a:xfrm>
            <a:off x="6727371" y="1246188"/>
            <a:ext cx="4435483" cy="4365625"/>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7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a:extLst>
              <a:ext uri="{FF2B5EF4-FFF2-40B4-BE49-F238E27FC236}">
                <a16:creationId xmlns:a16="http://schemas.microsoft.com/office/drawing/2014/main" id="{5CB2B73A-3286-41AD-B97B-6B161C1AE6DB}"/>
              </a:ext>
            </a:extLst>
          </p:cNvPr>
          <p:cNvGraphicFramePr>
            <a:graphicFrameLocks noGrp="1"/>
          </p:cNvGraphicFramePr>
          <p:nvPr>
            <p:ph type="tbl" sz="quarter" idx="17"/>
            <p:extLst>
              <p:ext uri="{D42A27DB-BD31-4B8C-83A1-F6EECF244321}">
                <p14:modId xmlns:p14="http://schemas.microsoft.com/office/powerpoint/2010/main" val="2779804043"/>
              </p:ext>
            </p:extLst>
          </p:nvPr>
        </p:nvGraphicFramePr>
        <p:xfrm>
          <a:off x="1356609" y="1982992"/>
          <a:ext cx="5616000" cy="3235960"/>
        </p:xfrm>
        <a:graphic>
          <a:graphicData uri="http://schemas.openxmlformats.org/drawingml/2006/table">
            <a:tbl>
              <a:tblPr firstRow="1" bandRow="1">
                <a:tableStyleId>{284E427A-3D55-4303-BF80-6455036E1DE7}</a:tableStyleId>
              </a:tblPr>
              <a:tblGrid>
                <a:gridCol w="2736000">
                  <a:extLst>
                    <a:ext uri="{9D8B030D-6E8A-4147-A177-3AD203B41FA5}">
                      <a16:colId xmlns:a16="http://schemas.microsoft.com/office/drawing/2014/main" val="76459410"/>
                    </a:ext>
                  </a:extLst>
                </a:gridCol>
                <a:gridCol w="1440000">
                  <a:extLst>
                    <a:ext uri="{9D8B030D-6E8A-4147-A177-3AD203B41FA5}">
                      <a16:colId xmlns:a16="http://schemas.microsoft.com/office/drawing/2014/main" val="3091651751"/>
                    </a:ext>
                  </a:extLst>
                </a:gridCol>
                <a:gridCol w="1440000">
                  <a:extLst>
                    <a:ext uri="{9D8B030D-6E8A-4147-A177-3AD203B41FA5}">
                      <a16:colId xmlns:a16="http://schemas.microsoft.com/office/drawing/2014/main" val="3491078958"/>
                    </a:ext>
                  </a:extLst>
                </a:gridCol>
              </a:tblGrid>
              <a:tr h="370840">
                <a:tc>
                  <a:txBody>
                    <a:bodyPr/>
                    <a:lstStyle/>
                    <a:p>
                      <a:pPr algn="r" fontAlgn="ctr"/>
                      <a:r>
                        <a:rPr lang="en-US" b="1" dirty="0">
                          <a:solidFill>
                            <a:schemeClr val="tx1">
                              <a:lumMod val="95000"/>
                              <a:lumOff val="5000"/>
                            </a:schemeClr>
                          </a:solidFill>
                          <a:effectLst/>
                        </a:rPr>
                        <a:t>Animal</a:t>
                      </a:r>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ctr" fontAlgn="ctr"/>
                      <a:r>
                        <a:rPr lang="en-US" b="1" dirty="0">
                          <a:solidFill>
                            <a:schemeClr val="tx1">
                              <a:lumMod val="95000"/>
                              <a:lumOff val="5000"/>
                            </a:schemeClr>
                          </a:solidFill>
                          <a:effectLst/>
                        </a:rPr>
                        <a:t>T-test p-value</a:t>
                      </a: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ctr" fontAlgn="ctr"/>
                      <a:r>
                        <a:rPr lang="en-US" b="1" dirty="0">
                          <a:solidFill>
                            <a:schemeClr val="tx1">
                              <a:lumMod val="95000"/>
                              <a:lumOff val="5000"/>
                            </a:schemeClr>
                          </a:solidFill>
                          <a:effectLst/>
                        </a:rPr>
                        <a:t>Reject Null Hypothesis?</a:t>
                      </a:r>
                    </a:p>
                  </a:txBody>
                  <a:tcPr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25378934"/>
                  </a:ext>
                </a:extLst>
              </a:tr>
              <a:tr h="370840">
                <a:tc>
                  <a:txBody>
                    <a:bodyPr/>
                    <a:lstStyle/>
                    <a:p>
                      <a:pPr algn="r" fontAlgn="ctr"/>
                      <a:r>
                        <a:rPr lang="en-US" dirty="0">
                          <a:solidFill>
                            <a:schemeClr val="bg1"/>
                          </a:solidFill>
                          <a:effectLst/>
                        </a:rPr>
                        <a:t>American Red Squirrel</a:t>
                      </a:r>
                    </a:p>
                  </a:txBody>
                  <a:tcPr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algn="r" fontAlgn="ctr"/>
                      <a:r>
                        <a:rPr lang="en-US" dirty="0">
                          <a:solidFill>
                            <a:schemeClr val="bg1"/>
                          </a:solidFill>
                          <a:effectLst/>
                        </a:rPr>
                        <a:t>0.1470</a:t>
                      </a:r>
                    </a:p>
                  </a:txBody>
                  <a:tcPr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algn="r" fontAlgn="ctr"/>
                      <a:r>
                        <a:rPr lang="en-US" dirty="0">
                          <a:solidFill>
                            <a:schemeClr val="bg1"/>
                          </a:solidFill>
                          <a:effectLst/>
                        </a:rPr>
                        <a:t>No</a:t>
                      </a:r>
                    </a:p>
                  </a:txBody>
                  <a:tcPr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571138000"/>
                  </a:ext>
                </a:extLst>
              </a:tr>
              <a:tr h="370840">
                <a:tc>
                  <a:txBody>
                    <a:bodyPr/>
                    <a:lstStyle/>
                    <a:p>
                      <a:pPr algn="r" fontAlgn="ctr"/>
                      <a:r>
                        <a:rPr lang="en-US" dirty="0">
                          <a:solidFill>
                            <a:schemeClr val="bg1"/>
                          </a:solidFill>
                          <a:effectLst/>
                        </a:rPr>
                        <a:t>Elk</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r" fontAlgn="ctr"/>
                      <a:r>
                        <a:rPr lang="en-US" dirty="0">
                          <a:solidFill>
                            <a:schemeClr val="bg1"/>
                          </a:solidFill>
                          <a:effectLst/>
                        </a:rPr>
                        <a:t>0.0057</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algn="r" fontAlgn="ctr"/>
                      <a:r>
                        <a:rPr lang="en-US" dirty="0">
                          <a:solidFill>
                            <a:schemeClr val="bg1"/>
                          </a:solidFill>
                          <a:effectLst/>
                        </a:rPr>
                        <a:t>Yes</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729328272"/>
                  </a:ext>
                </a:extLst>
              </a:tr>
              <a:tr h="370840">
                <a:tc>
                  <a:txBody>
                    <a:bodyPr/>
                    <a:lstStyle/>
                    <a:p>
                      <a:pPr algn="r" fontAlgn="ctr"/>
                      <a:r>
                        <a:rPr lang="en-US" dirty="0">
                          <a:solidFill>
                            <a:schemeClr val="bg1"/>
                          </a:solidFill>
                          <a:effectLst/>
                        </a:rPr>
                        <a:t>Moose</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algn="r" fontAlgn="ctr"/>
                      <a:r>
                        <a:rPr lang="en-US" dirty="0">
                          <a:solidFill>
                            <a:schemeClr val="bg1"/>
                          </a:solidFill>
                          <a:effectLst/>
                        </a:rPr>
                        <a:t>0.0860</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algn="r" fontAlgn="ctr"/>
                      <a:r>
                        <a:rPr lang="en-US" dirty="0">
                          <a:solidFill>
                            <a:schemeClr val="bg1"/>
                          </a:solidFill>
                          <a:effectLst/>
                        </a:rPr>
                        <a:t>Yes</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3659325650"/>
                  </a:ext>
                </a:extLst>
              </a:tr>
              <a:tr h="370840">
                <a:tc>
                  <a:txBody>
                    <a:bodyPr/>
                    <a:lstStyle/>
                    <a:p>
                      <a:pPr algn="r" fontAlgn="ctr"/>
                      <a:r>
                        <a:rPr lang="en-US" dirty="0">
                          <a:solidFill>
                            <a:schemeClr val="bg1"/>
                          </a:solidFill>
                          <a:effectLst/>
                        </a:rPr>
                        <a:t>Striped Skunk</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r" fontAlgn="ctr"/>
                      <a:r>
                        <a:rPr lang="en-US" dirty="0">
                          <a:solidFill>
                            <a:schemeClr val="bg1"/>
                          </a:solidFill>
                          <a:effectLst/>
                        </a:rPr>
                        <a:t>0.1300</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algn="r" fontAlgn="ctr"/>
                      <a:r>
                        <a:rPr lang="en-US" dirty="0">
                          <a:solidFill>
                            <a:schemeClr val="bg1"/>
                          </a:solidFill>
                          <a:effectLst/>
                        </a:rPr>
                        <a:t>No</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72171333"/>
                  </a:ext>
                </a:extLst>
              </a:tr>
              <a:tr h="370840">
                <a:tc>
                  <a:txBody>
                    <a:bodyPr/>
                    <a:lstStyle/>
                    <a:p>
                      <a:pPr algn="r" fontAlgn="ctr"/>
                      <a:r>
                        <a:rPr lang="en-US" dirty="0">
                          <a:solidFill>
                            <a:schemeClr val="bg1"/>
                          </a:solidFill>
                          <a:effectLst/>
                        </a:rPr>
                        <a:t>Red Fox</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algn="r" fontAlgn="ctr"/>
                      <a:r>
                        <a:rPr lang="en-US" dirty="0">
                          <a:solidFill>
                            <a:schemeClr val="bg1"/>
                          </a:solidFill>
                          <a:effectLst/>
                        </a:rPr>
                        <a:t>0.3550</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algn="r" fontAlgn="ctr"/>
                      <a:r>
                        <a:rPr lang="en-US" dirty="0">
                          <a:solidFill>
                            <a:schemeClr val="bg1"/>
                          </a:solidFill>
                          <a:effectLst/>
                        </a:rPr>
                        <a:t>No</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036169640"/>
                  </a:ext>
                </a:extLst>
              </a:tr>
              <a:tr h="370840">
                <a:tc>
                  <a:txBody>
                    <a:bodyPr/>
                    <a:lstStyle/>
                    <a:p>
                      <a:pPr algn="r" fontAlgn="ctr"/>
                      <a:r>
                        <a:rPr lang="en-US" dirty="0">
                          <a:solidFill>
                            <a:schemeClr val="bg1"/>
                          </a:solidFill>
                          <a:effectLst/>
                        </a:rPr>
                        <a:t>Northern Raccoon</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r" fontAlgn="ctr"/>
                      <a:r>
                        <a:rPr lang="en-US" dirty="0">
                          <a:solidFill>
                            <a:schemeClr val="bg1"/>
                          </a:solidFill>
                          <a:effectLst/>
                        </a:rPr>
                        <a:t>0.5100</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algn="r" fontAlgn="ctr"/>
                      <a:r>
                        <a:rPr lang="en-US" dirty="0">
                          <a:solidFill>
                            <a:schemeClr val="bg1"/>
                          </a:solidFill>
                          <a:effectLst/>
                        </a:rPr>
                        <a:t>No</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608303384"/>
                  </a:ext>
                </a:extLst>
              </a:tr>
              <a:tr h="370840">
                <a:tc>
                  <a:txBody>
                    <a:bodyPr/>
                    <a:lstStyle/>
                    <a:p>
                      <a:pPr algn="r" fontAlgn="ctr"/>
                      <a:r>
                        <a:rPr lang="en-US" dirty="0">
                          <a:solidFill>
                            <a:schemeClr val="bg1"/>
                          </a:solidFill>
                          <a:effectLst/>
                        </a:rPr>
                        <a:t>Mule Deer</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algn="r" fontAlgn="ctr"/>
                      <a:r>
                        <a:rPr lang="en-US" dirty="0">
                          <a:solidFill>
                            <a:schemeClr val="bg1"/>
                          </a:solidFill>
                          <a:effectLst/>
                        </a:rPr>
                        <a:t>0.1500</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algn="r" fontAlgn="ctr"/>
                      <a:r>
                        <a:rPr lang="en-US" dirty="0">
                          <a:solidFill>
                            <a:schemeClr val="bg1"/>
                          </a:solidFill>
                          <a:effectLst/>
                        </a:rPr>
                        <a:t>No</a:t>
                      </a: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2557151554"/>
                  </a:ext>
                </a:extLst>
              </a:tr>
            </a:tbl>
          </a:graphicData>
        </a:graphic>
      </p:graphicFrame>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7987275" y="1194040"/>
            <a:ext cx="2669859" cy="1577904"/>
          </a:xfrm>
        </p:spPr>
        <p:txBody>
          <a:bodyPr>
            <a:normAutofit fontScale="90000"/>
          </a:bodyPr>
          <a:lstStyle/>
          <a:p>
            <a:pPr algn="ctr"/>
            <a:r>
              <a:rPr lang="en-US" dirty="0"/>
              <a:t>Urban vs Wild Data</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086115" y="3429000"/>
            <a:ext cx="2850711" cy="2252574"/>
          </a:xfrm>
        </p:spPr>
        <p:txBody>
          <a:bodyPr/>
          <a:lstStyle/>
          <a:p>
            <a:r>
              <a:rPr lang="en-US" dirty="0">
                <a:solidFill>
                  <a:srgbClr val="F7F1E4"/>
                </a:solidFill>
              </a:rPr>
              <a:t>T-test at 90% confidence found Elk and Moose were significantly affected negatively by human infrastructure</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6" name="Text Placeholder 3">
            <a:extLst>
              <a:ext uri="{FF2B5EF4-FFF2-40B4-BE49-F238E27FC236}">
                <a16:creationId xmlns:a16="http://schemas.microsoft.com/office/drawing/2014/main" id="{1C1CACA8-C5E5-6FE5-A6D5-8C1BE80F07B6}"/>
              </a:ext>
            </a:extLst>
          </p:cNvPr>
          <p:cNvSpPr txBox="1">
            <a:spLocks/>
          </p:cNvSpPr>
          <p:nvPr/>
        </p:nvSpPr>
        <p:spPr>
          <a:xfrm>
            <a:off x="1356609" y="1110840"/>
            <a:ext cx="5083203" cy="1057711"/>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following animals were the only observations photographed all 3 years in both wild and urban settings.</a:t>
            </a:r>
          </a:p>
        </p:txBody>
      </p:sp>
    </p:spTree>
    <p:extLst>
      <p:ext uri="{BB962C8B-B14F-4D97-AF65-F5344CB8AC3E}">
        <p14:creationId xmlns:p14="http://schemas.microsoft.com/office/powerpoint/2010/main" val="2902992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53520" y="472442"/>
            <a:ext cx="5007102" cy="923816"/>
          </a:xfrm>
        </p:spPr>
        <p:txBody>
          <a:bodyPr>
            <a:normAutofit fontScale="90000"/>
          </a:bodyPr>
          <a:lstStyle/>
          <a:p>
            <a:r>
              <a:rPr lang="en-US" dirty="0"/>
              <a:t>Observation Stations</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1618243" y="1646322"/>
            <a:ext cx="4357688" cy="849228"/>
          </a:xfrm>
        </p:spPr>
        <p:txBody>
          <a:bodyPr/>
          <a:lstStyle/>
          <a:p>
            <a:r>
              <a:rPr lang="en-US" dirty="0"/>
              <a:t>These 3 locations had some of the most wildlife traffic present</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6</a:t>
            </a:fld>
            <a:endParaRPr lang="en-US" dirty="0"/>
          </a:p>
        </p:txBody>
      </p:sp>
      <p:pic>
        <p:nvPicPr>
          <p:cNvPr id="19" name="Picture 18">
            <a:extLst>
              <a:ext uri="{FF2B5EF4-FFF2-40B4-BE49-F238E27FC236}">
                <a16:creationId xmlns:a16="http://schemas.microsoft.com/office/drawing/2014/main" id="{D9CDD5A9-F8C1-CD99-929C-F72867330F52}"/>
              </a:ext>
            </a:extLst>
          </p:cNvPr>
          <p:cNvPicPr>
            <a:picLocks noChangeAspect="1"/>
          </p:cNvPicPr>
          <p:nvPr/>
        </p:nvPicPr>
        <p:blipFill>
          <a:blip r:embed="rId2"/>
          <a:stretch>
            <a:fillRect/>
          </a:stretch>
        </p:blipFill>
        <p:spPr>
          <a:xfrm>
            <a:off x="6653337" y="655374"/>
            <a:ext cx="3917039" cy="2575234"/>
          </a:xfrm>
          <a:prstGeom prst="rect">
            <a:avLst/>
          </a:prstGeom>
        </p:spPr>
      </p:pic>
      <p:sp>
        <p:nvSpPr>
          <p:cNvPr id="21" name="Text Placeholder 3">
            <a:extLst>
              <a:ext uri="{FF2B5EF4-FFF2-40B4-BE49-F238E27FC236}">
                <a16:creationId xmlns:a16="http://schemas.microsoft.com/office/drawing/2014/main" id="{C1F65D71-0080-5922-F1DB-D3DBCBC6A2C6}"/>
              </a:ext>
            </a:extLst>
          </p:cNvPr>
          <p:cNvSpPr txBox="1">
            <a:spLocks/>
          </p:cNvSpPr>
          <p:nvPr/>
        </p:nvSpPr>
        <p:spPr>
          <a:xfrm>
            <a:off x="10731878" y="1366855"/>
            <a:ext cx="1006602" cy="320299"/>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d65901</a:t>
            </a:r>
          </a:p>
        </p:txBody>
      </p:sp>
      <p:pic>
        <p:nvPicPr>
          <p:cNvPr id="23" name="Picture 22">
            <a:extLst>
              <a:ext uri="{FF2B5EF4-FFF2-40B4-BE49-F238E27FC236}">
                <a16:creationId xmlns:a16="http://schemas.microsoft.com/office/drawing/2014/main" id="{2702C0C0-9EBD-E43B-40BF-D13295411ADF}"/>
              </a:ext>
            </a:extLst>
          </p:cNvPr>
          <p:cNvPicPr>
            <a:picLocks noChangeAspect="1"/>
          </p:cNvPicPr>
          <p:nvPr/>
        </p:nvPicPr>
        <p:blipFill>
          <a:blip r:embed="rId3"/>
          <a:stretch>
            <a:fillRect/>
          </a:stretch>
        </p:blipFill>
        <p:spPr>
          <a:xfrm>
            <a:off x="6653337" y="3429000"/>
            <a:ext cx="3917039" cy="2611360"/>
          </a:xfrm>
          <a:prstGeom prst="rect">
            <a:avLst/>
          </a:prstGeom>
        </p:spPr>
      </p:pic>
      <p:sp>
        <p:nvSpPr>
          <p:cNvPr id="24" name="Text Placeholder 3">
            <a:extLst>
              <a:ext uri="{FF2B5EF4-FFF2-40B4-BE49-F238E27FC236}">
                <a16:creationId xmlns:a16="http://schemas.microsoft.com/office/drawing/2014/main" id="{1CB6F1BD-4CDF-12C2-F4E3-967437410050}"/>
              </a:ext>
            </a:extLst>
          </p:cNvPr>
          <p:cNvSpPr txBox="1">
            <a:spLocks/>
          </p:cNvSpPr>
          <p:nvPr/>
        </p:nvSpPr>
        <p:spPr>
          <a:xfrm>
            <a:off x="10731878" y="4820115"/>
            <a:ext cx="1171575" cy="320299"/>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d65909</a:t>
            </a:r>
          </a:p>
        </p:txBody>
      </p:sp>
      <p:pic>
        <p:nvPicPr>
          <p:cNvPr id="28" name="Picture 27">
            <a:extLst>
              <a:ext uri="{FF2B5EF4-FFF2-40B4-BE49-F238E27FC236}">
                <a16:creationId xmlns:a16="http://schemas.microsoft.com/office/drawing/2014/main" id="{8AFEB099-1C38-8BA6-DEB8-F55E01D7398E}"/>
              </a:ext>
            </a:extLst>
          </p:cNvPr>
          <p:cNvPicPr>
            <a:picLocks noChangeAspect="1"/>
          </p:cNvPicPr>
          <p:nvPr/>
        </p:nvPicPr>
        <p:blipFill>
          <a:blip r:embed="rId4"/>
          <a:stretch>
            <a:fillRect/>
          </a:stretch>
        </p:blipFill>
        <p:spPr>
          <a:xfrm>
            <a:off x="1113605" y="3429000"/>
            <a:ext cx="3932770" cy="2611360"/>
          </a:xfrm>
          <a:prstGeom prst="rect">
            <a:avLst/>
          </a:prstGeom>
        </p:spPr>
      </p:pic>
      <p:sp>
        <p:nvSpPr>
          <p:cNvPr id="29" name="Text Placeholder 3">
            <a:extLst>
              <a:ext uri="{FF2B5EF4-FFF2-40B4-BE49-F238E27FC236}">
                <a16:creationId xmlns:a16="http://schemas.microsoft.com/office/drawing/2014/main" id="{8D74DD82-7BE2-E7C5-5AD3-FE756C9E0525}"/>
              </a:ext>
            </a:extLst>
          </p:cNvPr>
          <p:cNvSpPr txBox="1">
            <a:spLocks/>
          </p:cNvSpPr>
          <p:nvPr/>
        </p:nvSpPr>
        <p:spPr>
          <a:xfrm>
            <a:off x="5153469" y="4891379"/>
            <a:ext cx="1006602" cy="320299"/>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d55071</a:t>
            </a:r>
          </a:p>
        </p:txBody>
      </p:sp>
    </p:spTree>
    <p:extLst>
      <p:ext uri="{BB962C8B-B14F-4D97-AF65-F5344CB8AC3E}">
        <p14:creationId xmlns:p14="http://schemas.microsoft.com/office/powerpoint/2010/main" val="342898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1246187"/>
            <a:ext cx="4357688" cy="1325563"/>
          </a:xfrm>
        </p:spPr>
        <p:txBody>
          <a:bodyPr>
            <a:normAutofit fontScale="90000"/>
          </a:bodyPr>
          <a:lstStyle/>
          <a:p>
            <a:r>
              <a:rPr lang="en-US" dirty="0"/>
              <a:t>Human vs Wildlife correlation?</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41248" y="3359239"/>
            <a:ext cx="4357688" cy="1155611"/>
          </a:xfrm>
        </p:spPr>
        <p:txBody>
          <a:bodyPr/>
          <a:lstStyle/>
          <a:p>
            <a:r>
              <a:rPr lang="en-US" dirty="0"/>
              <a:t>Null hypothesis: urbanization does  affect wildlife</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7" name="Picture 6">
            <a:extLst>
              <a:ext uri="{FF2B5EF4-FFF2-40B4-BE49-F238E27FC236}">
                <a16:creationId xmlns:a16="http://schemas.microsoft.com/office/drawing/2014/main" id="{63394A8E-FA3C-BCB4-F265-7BB5FFD18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744" y="400050"/>
            <a:ext cx="4574008" cy="2744405"/>
          </a:xfrm>
          <a:prstGeom prst="rect">
            <a:avLst/>
          </a:prstGeom>
        </p:spPr>
      </p:pic>
      <p:pic>
        <p:nvPicPr>
          <p:cNvPr id="8" name="Picture 7">
            <a:extLst>
              <a:ext uri="{FF2B5EF4-FFF2-40B4-BE49-F238E27FC236}">
                <a16:creationId xmlns:a16="http://schemas.microsoft.com/office/drawing/2014/main" id="{D305EE71-63A3-A21D-18A4-CA76A6A1D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745" y="3268654"/>
            <a:ext cx="4574008" cy="2744405"/>
          </a:xfrm>
          <a:prstGeom prst="rect">
            <a:avLst/>
          </a:prstGeom>
        </p:spPr>
      </p:pic>
      <p:sp>
        <p:nvSpPr>
          <p:cNvPr id="11" name="TextBox 10">
            <a:extLst>
              <a:ext uri="{FF2B5EF4-FFF2-40B4-BE49-F238E27FC236}">
                <a16:creationId xmlns:a16="http://schemas.microsoft.com/office/drawing/2014/main" id="{11622A27-E889-53F4-6BA5-CB93CE627536}"/>
              </a:ext>
            </a:extLst>
          </p:cNvPr>
          <p:cNvSpPr txBox="1"/>
          <p:nvPr/>
        </p:nvSpPr>
        <p:spPr>
          <a:xfrm>
            <a:off x="554166" y="5375613"/>
            <a:ext cx="5046534" cy="600164"/>
          </a:xfrm>
          <a:prstGeom prst="rect">
            <a:avLst/>
          </a:prstGeom>
          <a:noFill/>
        </p:spPr>
        <p:txBody>
          <a:bodyPr wrap="square">
            <a:spAutoFit/>
          </a:bodyPr>
          <a:lstStyle/>
          <a:p>
            <a:r>
              <a:rPr lang="en-US" sz="1100" dirty="0">
                <a:solidFill>
                  <a:schemeClr val="bg1"/>
                </a:solidFill>
              </a:rPr>
              <a:t>A 2 sample t-test was performed. </a:t>
            </a:r>
          </a:p>
          <a:p>
            <a:r>
              <a:rPr lang="en-US" sz="1100" dirty="0">
                <a:solidFill>
                  <a:schemeClr val="bg1"/>
                </a:solidFill>
              </a:rPr>
              <a:t>Null Hypothesis: there are fewer sightings of wildlife when humans are present.</a:t>
            </a:r>
          </a:p>
          <a:p>
            <a:r>
              <a:rPr lang="en-US" sz="1100" dirty="0">
                <a:solidFill>
                  <a:schemeClr val="bg1"/>
                </a:solidFill>
              </a:rPr>
              <a:t>As p-Value is greater than 0.05 then the data failed to reject the Null Hypothesis</a:t>
            </a:r>
          </a:p>
        </p:txBody>
      </p:sp>
      <p:sp>
        <p:nvSpPr>
          <p:cNvPr id="15" name="TextBox 14">
            <a:extLst>
              <a:ext uri="{FF2B5EF4-FFF2-40B4-BE49-F238E27FC236}">
                <a16:creationId xmlns:a16="http://schemas.microsoft.com/office/drawing/2014/main" id="{74640E12-F2B9-30DF-F1E2-47A0F9EB71E0}"/>
              </a:ext>
            </a:extLst>
          </p:cNvPr>
          <p:cNvSpPr txBox="1"/>
          <p:nvPr/>
        </p:nvSpPr>
        <p:spPr>
          <a:xfrm>
            <a:off x="5795246" y="5798806"/>
            <a:ext cx="1821474" cy="261610"/>
          </a:xfrm>
          <a:prstGeom prst="rect">
            <a:avLst/>
          </a:prstGeom>
          <a:noFill/>
        </p:spPr>
        <p:txBody>
          <a:bodyPr wrap="square">
            <a:spAutoFit/>
          </a:bodyPr>
          <a:lstStyle/>
          <a:p>
            <a:r>
              <a:rPr lang="en-US" sz="1100" dirty="0">
                <a:solidFill>
                  <a:schemeClr val="bg1"/>
                </a:solidFill>
              </a:rPr>
              <a:t>P-Value: 0.56</a:t>
            </a:r>
            <a:endParaRPr lang="en-US" sz="1100" dirty="0"/>
          </a:p>
        </p:txBody>
      </p:sp>
      <p:sp>
        <p:nvSpPr>
          <p:cNvPr id="17" name="TextBox 16">
            <a:extLst>
              <a:ext uri="{FF2B5EF4-FFF2-40B4-BE49-F238E27FC236}">
                <a16:creationId xmlns:a16="http://schemas.microsoft.com/office/drawing/2014/main" id="{11A7F330-A484-34A8-282F-3E1A1A053824}"/>
              </a:ext>
            </a:extLst>
          </p:cNvPr>
          <p:cNvSpPr txBox="1"/>
          <p:nvPr/>
        </p:nvSpPr>
        <p:spPr>
          <a:xfrm>
            <a:off x="5795246" y="2948976"/>
            <a:ext cx="1104900" cy="261610"/>
          </a:xfrm>
          <a:prstGeom prst="rect">
            <a:avLst/>
          </a:prstGeom>
          <a:noFill/>
        </p:spPr>
        <p:txBody>
          <a:bodyPr wrap="square">
            <a:spAutoFit/>
          </a:bodyPr>
          <a:lstStyle/>
          <a:p>
            <a:r>
              <a:rPr lang="en-US" sz="1100" dirty="0">
                <a:solidFill>
                  <a:schemeClr val="bg1"/>
                </a:solidFill>
              </a:rPr>
              <a:t>P-Value: 0.56</a:t>
            </a:r>
          </a:p>
        </p:txBody>
      </p:sp>
    </p:spTree>
    <p:extLst>
      <p:ext uri="{BB962C8B-B14F-4D97-AF65-F5344CB8AC3E}">
        <p14:creationId xmlns:p14="http://schemas.microsoft.com/office/powerpoint/2010/main" val="2283955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1527005"/>
            <a:ext cx="4357688" cy="1325563"/>
          </a:xfrm>
        </p:spPr>
        <p:txBody>
          <a:bodyPr>
            <a:normAutofit fontScale="90000"/>
          </a:bodyPr>
          <a:lstStyle/>
          <a:p>
            <a:r>
              <a:rPr lang="en-US" dirty="0"/>
              <a:t>Human vs animal correlation?</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41248" y="3359239"/>
            <a:ext cx="4357688" cy="1146086"/>
          </a:xfrm>
        </p:spPr>
        <p:txBody>
          <a:bodyPr/>
          <a:lstStyle/>
          <a:p>
            <a:r>
              <a:rPr lang="en-US" dirty="0"/>
              <a:t>The P value for this station (55071) is less than .05 so we reject the null hypothesis</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8</a:t>
            </a:fld>
            <a:endParaRPr lang="en-US" dirty="0"/>
          </a:p>
        </p:txBody>
      </p:sp>
      <p:pic>
        <p:nvPicPr>
          <p:cNvPr id="7" name="Picture 6">
            <a:extLst>
              <a:ext uri="{FF2B5EF4-FFF2-40B4-BE49-F238E27FC236}">
                <a16:creationId xmlns:a16="http://schemas.microsoft.com/office/drawing/2014/main" id="{1DBC121A-E8C0-E0DD-0702-3BB395E1F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498" y="1783412"/>
            <a:ext cx="4802104" cy="2881262"/>
          </a:xfrm>
          <a:prstGeom prst="rect">
            <a:avLst/>
          </a:prstGeom>
        </p:spPr>
      </p:pic>
      <p:sp>
        <p:nvSpPr>
          <p:cNvPr id="9" name="TextBox 8">
            <a:extLst>
              <a:ext uri="{FF2B5EF4-FFF2-40B4-BE49-F238E27FC236}">
                <a16:creationId xmlns:a16="http://schemas.microsoft.com/office/drawing/2014/main" id="{D42482CF-E73C-A859-956F-B87B5852FC3D}"/>
              </a:ext>
            </a:extLst>
          </p:cNvPr>
          <p:cNvSpPr txBox="1"/>
          <p:nvPr/>
        </p:nvSpPr>
        <p:spPr>
          <a:xfrm>
            <a:off x="5821279" y="4394283"/>
            <a:ext cx="1295400" cy="270391"/>
          </a:xfrm>
          <a:prstGeom prst="rect">
            <a:avLst/>
          </a:prstGeom>
          <a:noFill/>
        </p:spPr>
        <p:txBody>
          <a:bodyPr wrap="square">
            <a:spAutoFit/>
          </a:bodyPr>
          <a:lstStyle/>
          <a:p>
            <a:r>
              <a:rPr lang="en-US" sz="1100" dirty="0">
                <a:solidFill>
                  <a:schemeClr val="bg1"/>
                </a:solidFill>
              </a:rPr>
              <a:t>P-Value: 0.016</a:t>
            </a:r>
          </a:p>
        </p:txBody>
      </p:sp>
    </p:spTree>
    <p:extLst>
      <p:ext uri="{BB962C8B-B14F-4D97-AF65-F5344CB8AC3E}">
        <p14:creationId xmlns:p14="http://schemas.microsoft.com/office/powerpoint/2010/main" val="3353309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374391"/>
            <a:ext cx="10515600" cy="1325563"/>
          </a:xfrm>
        </p:spPr>
        <p:txBody>
          <a:bodyPr>
            <a:normAutofit fontScale="90000"/>
          </a:bodyPr>
          <a:lstStyle/>
          <a:p>
            <a:r>
              <a:rPr lang="en-US" dirty="0"/>
              <a:t>How does weather affect wildlife in the Wasatch?</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42439058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3031</TotalTime>
  <Words>686</Words>
  <Application>Microsoft Office PowerPoint</Application>
  <PresentationFormat>Widescreen</PresentationFormat>
  <Paragraphs>117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Franklin Gothic Book</vt:lpstr>
      <vt:lpstr>Gill Sans MT</vt:lpstr>
      <vt:lpstr>Office Theme</vt:lpstr>
      <vt:lpstr> Wasatch Wildlife</vt:lpstr>
      <vt:lpstr>Wildlife Data Summary</vt:lpstr>
      <vt:lpstr>How does human urbanization affect wildlife in the Wasatch?</vt:lpstr>
      <vt:lpstr>Urban vs Wild Data</vt:lpstr>
      <vt:lpstr>Urban vs Wild Data</vt:lpstr>
      <vt:lpstr>Observation Stations</vt:lpstr>
      <vt:lpstr>Human vs Wildlife correlation?</vt:lpstr>
      <vt:lpstr>Human vs animal correlation?</vt:lpstr>
      <vt:lpstr>How does weather affect wildlife in the Wasatch?</vt:lpstr>
      <vt:lpstr>Weather Data Summary</vt:lpstr>
      <vt:lpstr>Temp vs Wildlife</vt:lpstr>
      <vt:lpstr>Rain vs Wildlife</vt:lpstr>
      <vt:lpstr>Do Animal Groups Prefer Specific Weather Types?</vt:lpstr>
      <vt:lpstr>Weather vs Wildlife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Wasatch Wildlife</dc:title>
  <dc:creator>Richard Thomas</dc:creator>
  <cp:lastModifiedBy>Richard Thomas</cp:lastModifiedBy>
  <cp:revision>6</cp:revision>
  <dcterms:created xsi:type="dcterms:W3CDTF">2023-08-01T00:48:09Z</dcterms:created>
  <dcterms:modified xsi:type="dcterms:W3CDTF">2023-08-03T03:19:55Z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